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2" r:id="rId3"/>
    <p:sldId id="259" r:id="rId4"/>
    <p:sldId id="260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CCF0"/>
    <a:srgbClr val="5AFBFF"/>
    <a:srgbClr val="5A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7"/>
    <p:restoredTop sz="94530"/>
  </p:normalViewPr>
  <p:slideViewPr>
    <p:cSldViewPr snapToGrid="0" snapToObjects="1">
      <p:cViewPr varScale="1">
        <p:scale>
          <a:sx n="106" d="100"/>
          <a:sy n="106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3EAD0-EF07-E041-90F3-0525545ED2E4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EE70D-7CAD-EE40-A69E-9EE68237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/wiki/Metropolis%E2%80%93Hastings_algorithm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1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5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4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884F-1969-E24C-B92E-D51352CB07CF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en.wikipedia.org/wiki/Hyperparamete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hyperlink" Target="https://en.wikipedia.org/wiki/Hyperprior" TargetMode="External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04877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524000" y="2844161"/>
            <a:ext cx="9144000" cy="113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solidFill>
                  <a:srgbClr val="4CCCF0"/>
                </a:solidFill>
              </a:rPr>
              <a:t>HB model:</a:t>
            </a:r>
          </a:p>
          <a:p>
            <a:r>
              <a:rPr lang="en-US" sz="6600" dirty="0" smtClean="0">
                <a:solidFill>
                  <a:srgbClr val="4CCCF0"/>
                </a:solidFill>
              </a:rPr>
              <a:t>Part-Worth Estimation</a:t>
            </a:r>
            <a:endParaRPr lang="en-US" sz="6600" dirty="0">
              <a:solidFill>
                <a:srgbClr val="4CCC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41055" cy="6858000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7230531" y="4203504"/>
            <a:ext cx="458893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Mosaic of Top-Ranked Brands and Most Valued Attributes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8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8026401" y="4203504"/>
            <a:ext cx="379306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Ternary Plot of User Preference and Choice</a:t>
            </a:r>
            <a:endParaRPr lang="en-US" sz="3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802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460226" y="4322039"/>
            <a:ext cx="5172974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Comparing Listeners with Differing Brand Preferences</a:t>
            </a:r>
            <a:endParaRPr lang="en-US" sz="36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5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Individual Users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840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"/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Listener Groups</a:t>
            </a:r>
            <a:endParaRPr lang="en-US" sz="3600" dirty="0" smtClean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7372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6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440083" y="39537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Choice Set Input for </a:t>
            </a:r>
            <a:r>
              <a:rPr lang="en-US" sz="3600" smtClean="0">
                <a:effectLst/>
              </a:rPr>
              <a:t>Market Simulation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86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1507066"/>
            <a:ext cx="283338" cy="317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2353365"/>
            <a:ext cx="283579" cy="317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3212535"/>
            <a:ext cx="283339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071436"/>
            <a:ext cx="283579" cy="31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918005"/>
            <a:ext cx="283579" cy="317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8" y="5729117"/>
            <a:ext cx="283579" cy="317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7" y="6540231"/>
            <a:ext cx="283579" cy="3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842101" y="4542172"/>
            <a:ext cx="5163632" cy="14014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Market Simulation: A Mosaic of </a:t>
            </a:r>
            <a:r>
              <a:rPr lang="en-US" sz="3600" smtClean="0">
                <a:effectLst/>
              </a:rPr>
              <a:t>Preference Shares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663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01" y="1797050"/>
            <a:ext cx="5086329" cy="2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38744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57200" y="-169333"/>
            <a:ext cx="10955866" cy="640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600" dirty="0" smtClean="0">
              <a:solidFill>
                <a:srgbClr val="00B0F0"/>
              </a:solidFill>
            </a:endParaRPr>
          </a:p>
          <a:p>
            <a:pPr algn="l"/>
            <a:r>
              <a:rPr lang="en-US" sz="6600" dirty="0" smtClean="0">
                <a:solidFill>
                  <a:srgbClr val="00B0F0"/>
                </a:solidFill>
              </a:rPr>
              <a:t>References:</a:t>
            </a: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idiom.ucsd.edu</a:t>
            </a:r>
            <a:r>
              <a:rPr lang="en-US" sz="2400" dirty="0">
                <a:solidFill>
                  <a:srgbClr val="00B0F0"/>
                </a:solidFill>
              </a:rPr>
              <a:t>/~</a:t>
            </a:r>
            <a:r>
              <a:rPr lang="en-US" sz="2400" dirty="0" err="1">
                <a:solidFill>
                  <a:srgbClr val="00B0F0"/>
                </a:solidFill>
              </a:rPr>
              <a:t>rlevy</a:t>
            </a:r>
            <a:r>
              <a:rPr lang="en-US" sz="2400" dirty="0">
                <a:solidFill>
                  <a:srgbClr val="00B0F0"/>
                </a:solidFill>
              </a:rPr>
              <a:t>/</a:t>
            </a:r>
            <a:r>
              <a:rPr lang="en-US" sz="2400" dirty="0" err="1">
                <a:solidFill>
                  <a:srgbClr val="00B0F0"/>
                </a:solidFill>
              </a:rPr>
              <a:t>pmsl_textbook</a:t>
            </a:r>
            <a:r>
              <a:rPr lang="en-US" sz="2400" dirty="0">
                <a:solidFill>
                  <a:srgbClr val="00B0F0"/>
                </a:solidFill>
              </a:rPr>
              <a:t>/chapters/pmsl_8.pdf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koganpage.com</a:t>
            </a:r>
            <a:r>
              <a:rPr lang="en-US" sz="2400" dirty="0" smtClean="0">
                <a:solidFill>
                  <a:srgbClr val="00B0F0"/>
                </a:solidFill>
              </a:rPr>
              <a:t>/product/marketing-analytics-9780749474171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ftpress.com</a:t>
            </a:r>
            <a:r>
              <a:rPr lang="en-US" sz="2400" dirty="0" smtClean="0">
                <a:solidFill>
                  <a:srgbClr val="00B0F0"/>
                </a:solidFill>
              </a:rPr>
              <a:t>/miller</a:t>
            </a:r>
            <a:endParaRPr lang="en-US" sz="2400" dirty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rdocumentation.org</a:t>
            </a:r>
            <a:r>
              <a:rPr lang="en-US" sz="2400" dirty="0" smtClean="0">
                <a:solidFill>
                  <a:srgbClr val="00B0F0"/>
                </a:solidFill>
              </a:rPr>
              <a:t>/packages/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r>
              <a:rPr lang="en-US" sz="2400" dirty="0" smtClean="0">
                <a:solidFill>
                  <a:srgbClr val="00B0F0"/>
                </a:solidFill>
              </a:rPr>
              <a:t>/versions/1.2/topics/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astrostatistics.psu.edu</a:t>
            </a:r>
            <a:r>
              <a:rPr lang="en-US" sz="2400" dirty="0" smtClean="0">
                <a:solidFill>
                  <a:srgbClr val="00B0F0"/>
                </a:solidFill>
              </a:rPr>
              <a:t>/samsi06/tutorials/tut1jefferysl2.pdf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en.wikipedia.org</a:t>
            </a:r>
            <a:r>
              <a:rPr lang="en-US" sz="2400" dirty="0">
                <a:solidFill>
                  <a:srgbClr val="00B0F0"/>
                </a:solidFill>
              </a:rPr>
              <a:t>/wiki/</a:t>
            </a:r>
            <a:r>
              <a:rPr lang="en-US" sz="2400" dirty="0" err="1">
                <a:solidFill>
                  <a:srgbClr val="00B0F0"/>
                </a:solidFill>
              </a:rPr>
              <a:t>Bayesian_hierarchical_modeling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6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4694" cy="6858000"/>
          </a:xfrm>
          <a:prstGeom prst="rect">
            <a:avLst/>
          </a:prstGeom>
        </p:spPr>
      </p:pic>
      <p:pic>
        <p:nvPicPr>
          <p:cNvPr id="4098" name="Picture 2" descr="ttp://cdn1.bigcommerce.com/server1200/515dd/products/1001/images/2758/50607736_Wall_Mural__28295.12998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2582334"/>
            <a:ext cx="5464416" cy="42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tps://www.infographicdesignteam.com/blog/wp-content/uploads/2014/07/How-to-create-a-successful-marke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0"/>
            <a:ext cx="5462901" cy="25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933" y="3845109"/>
            <a:ext cx="1513415" cy="11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" y="1565117"/>
            <a:ext cx="2749465" cy="5185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23" y="1565117"/>
            <a:ext cx="2749465" cy="5185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09" y="1565117"/>
            <a:ext cx="2749465" cy="5185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30" y="1565117"/>
            <a:ext cx="2749465" cy="51851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97" y="270748"/>
            <a:ext cx="2553520" cy="9555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81" y="221018"/>
            <a:ext cx="3181837" cy="1005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083" y="235141"/>
            <a:ext cx="2709989" cy="991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32" y="270748"/>
            <a:ext cx="2726354" cy="9802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133" y="5254438"/>
            <a:ext cx="1201877" cy="1150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185" y="5254438"/>
            <a:ext cx="1396343" cy="12067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1108" y="5229242"/>
            <a:ext cx="1216068" cy="1231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5" y="5229242"/>
            <a:ext cx="1332780" cy="1268678"/>
          </a:xfrm>
          <a:prstGeom prst="rect">
            <a:avLst/>
          </a:prstGeom>
        </p:spPr>
      </p:pic>
      <p:sp>
        <p:nvSpPr>
          <p:cNvPr id="27" name="Title 10"/>
          <p:cNvSpPr txBox="1">
            <a:spLocks/>
          </p:cNvSpPr>
          <p:nvPr/>
        </p:nvSpPr>
        <p:spPr>
          <a:xfrm>
            <a:off x="485831" y="1742054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endParaRPr lang="en-US" sz="12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itle 10"/>
          <p:cNvSpPr txBox="1">
            <a:spLocks/>
          </p:cNvSpPr>
          <p:nvPr/>
        </p:nvSpPr>
        <p:spPr>
          <a:xfrm>
            <a:off x="153643" y="1918991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endParaRPr lang="en-US" sz="28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itle 10"/>
          <p:cNvSpPr txBox="1">
            <a:spLocks/>
          </p:cNvSpPr>
          <p:nvPr/>
        </p:nvSpPr>
        <p:spPr>
          <a:xfrm>
            <a:off x="352712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efault on Android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up to 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“I’m feeling lucky”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4 month free trial</a:t>
            </a: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itle 10"/>
          <p:cNvSpPr txBox="1">
            <a:spLocks/>
          </p:cNvSpPr>
          <p:nvPr/>
        </p:nvSpPr>
        <p:spPr>
          <a:xfrm>
            <a:off x="3261597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esktop app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Playlist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3 months for 99</a:t>
            </a:r>
            <a:r>
              <a:rPr lang="en-US" sz="20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¢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itle 10"/>
          <p:cNvSpPr txBox="1">
            <a:spLocks/>
          </p:cNvSpPr>
          <p:nvPr/>
        </p:nvSpPr>
        <p:spPr>
          <a:xfrm>
            <a:off x="6505608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Thumbprint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192kbps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Music Genome Project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$4.99 plus</a:t>
            </a: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itle 10"/>
          <p:cNvSpPr txBox="1">
            <a:spLocks/>
          </p:cNvSpPr>
          <p:nvPr/>
        </p:nvSpPr>
        <p:spPr>
          <a:xfrm>
            <a:off x="9542006" y="2822808"/>
            <a:ext cx="2486542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Siri virtual assistant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256kbps in AAC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average recommendations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3 months trial</a:t>
            </a: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2949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" charset="0"/>
                <a:ea typeface="Arial" charset="0"/>
                <a:cs typeface="Arial" charset="0"/>
              </a:rPr>
              <a:t>ABT</a:t>
            </a:r>
            <a:endParaRPr lang="en-US" sz="7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3897946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86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67" y="892280"/>
            <a:ext cx="9694333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016000" y="2924375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Hierarchical Models</a:t>
            </a:r>
            <a:endParaRPr lang="en-US" sz="48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91" y="381723"/>
            <a:ext cx="5548673" cy="90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032" y="1571226"/>
            <a:ext cx="3965936" cy="30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09" y="367100"/>
            <a:ext cx="3401353" cy="1782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4" y="600725"/>
            <a:ext cx="1911643" cy="17826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5235485"/>
            <a:ext cx="8232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effectLst/>
                <a:latin typeface="Times" charset="0"/>
              </a:rPr>
              <a:t>use priors that themselves depend on other parameters not mentioned in the likelihood</a:t>
            </a:r>
            <a:endParaRPr lang="en-US" sz="24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91" y="3974341"/>
            <a:ext cx="7597877" cy="662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968" y="4246537"/>
            <a:ext cx="4196634" cy="22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244658" y="2886223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hlinkClick r:id="rId4" tooltip="Hyperparameter"/>
              </a:rPr>
              <a:t>Hyperparameter</a:t>
            </a:r>
            <a:r>
              <a:rPr lang="en-US" sz="2800" dirty="0"/>
              <a:t>: parameter of the prior </a:t>
            </a:r>
            <a:r>
              <a:rPr lang="en-US" sz="2800" dirty="0" smtClean="0"/>
              <a:t>distribution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036" y="1209887"/>
            <a:ext cx="336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deriving the posterior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88" y="1734759"/>
            <a:ext cx="3486487" cy="923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917" y="1715099"/>
            <a:ext cx="3095619" cy="846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309" y="4193777"/>
            <a:ext cx="3095620" cy="788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56189" y="1128777"/>
            <a:ext cx="178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Prior distribution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358" y="4613493"/>
            <a:ext cx="3783186" cy="846982"/>
          </a:xfrm>
          <a:prstGeom prst="rect">
            <a:avLst/>
          </a:prstGeom>
        </p:spPr>
      </p:pic>
      <p:sp>
        <p:nvSpPr>
          <p:cNvPr id="23" name="Text Placeholder 20"/>
          <p:cNvSpPr txBox="1">
            <a:spLocks/>
          </p:cNvSpPr>
          <p:nvPr/>
        </p:nvSpPr>
        <p:spPr>
          <a:xfrm>
            <a:off x="3443421" y="2860670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 smtClean="0">
                <a:hlinkClick r:id="rId9" tooltip="Hyperprior"/>
              </a:rPr>
              <a:t>Hyperprior</a:t>
            </a:r>
            <a:r>
              <a:rPr lang="en-US" sz="2800" dirty="0"/>
              <a:t>: distribution of a </a:t>
            </a:r>
            <a:r>
              <a:rPr lang="en-US" sz="2800" dirty="0" err="1"/>
              <a:t>Hyperparameter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2321" y="5862356"/>
            <a:ext cx="2272878" cy="6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3600" y="17860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hyperpriors</a:t>
            </a:r>
            <a:r>
              <a:rPr lang="en-US" dirty="0" smtClean="0"/>
              <a:t> gives more information to make more accurate beliefs in the behavior of a parameter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525898"/>
            <a:ext cx="4118351" cy="928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079" y="3173598"/>
            <a:ext cx="6383538" cy="33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Gibbs MH-MCMC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4" y="1712305"/>
            <a:ext cx="5159440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3" y="1219120"/>
            <a:ext cx="2527573" cy="4931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108" y="1352470"/>
            <a:ext cx="5806016" cy="5266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66" y="1219120"/>
            <a:ext cx="2832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9" y="5228167"/>
            <a:ext cx="7924799" cy="149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94" y="3585635"/>
            <a:ext cx="7750807" cy="1519766"/>
          </a:xfrm>
          <a:prstGeom prst="rect">
            <a:avLst/>
          </a:prstGeom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Training and Testing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3" y="1712305"/>
            <a:ext cx="10849039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</p:spTree>
    <p:extLst>
      <p:ext uri="{BB962C8B-B14F-4D97-AF65-F5344CB8AC3E}">
        <p14:creationId xmlns:p14="http://schemas.microsoft.com/office/powerpoint/2010/main" val="18025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313</Words>
  <Application>Microsoft Macintosh PowerPoint</Application>
  <PresentationFormat>Widescreen</PresentationFormat>
  <Paragraphs>72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ABT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Brant Yukan</dc:creator>
  <cp:lastModifiedBy>Brant Yukan</cp:lastModifiedBy>
  <cp:revision>34</cp:revision>
  <dcterms:created xsi:type="dcterms:W3CDTF">2017-12-11T22:10:49Z</dcterms:created>
  <dcterms:modified xsi:type="dcterms:W3CDTF">2017-12-12T23:10:49Z</dcterms:modified>
</cp:coreProperties>
</file>